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Lst>
  <p:notesMasterIdLst>
    <p:notesMasterId r:id="rId50"/>
  </p:notesMasterIdLst>
  <p:sldIdLst>
    <p:sldId id="2666" r:id="rId3"/>
    <p:sldId id="2689" r:id="rId4"/>
    <p:sldId id="2657" r:id="rId5"/>
    <p:sldId id="2658" r:id="rId6"/>
    <p:sldId id="2659" r:id="rId7"/>
    <p:sldId id="2660" r:id="rId8"/>
    <p:sldId id="2696" r:id="rId9"/>
    <p:sldId id="2697" r:id="rId10"/>
    <p:sldId id="2693" r:id="rId11"/>
    <p:sldId id="2694" r:id="rId12"/>
    <p:sldId id="2690" r:id="rId13"/>
    <p:sldId id="2691" r:id="rId14"/>
    <p:sldId id="2699" r:id="rId15"/>
    <p:sldId id="2692" r:id="rId16"/>
    <p:sldId id="287" r:id="rId17"/>
    <p:sldId id="2783" r:id="rId18"/>
    <p:sldId id="2784" r:id="rId19"/>
    <p:sldId id="2695" r:id="rId20"/>
    <p:sldId id="2700" r:id="rId21"/>
    <p:sldId id="2732" r:id="rId22"/>
    <p:sldId id="2796" r:id="rId23"/>
    <p:sldId id="2650" r:id="rId24"/>
    <p:sldId id="2740" r:id="rId25"/>
    <p:sldId id="2762" r:id="rId26"/>
    <p:sldId id="2653" r:id="rId27"/>
    <p:sldId id="2667" r:id="rId28"/>
    <p:sldId id="2668" r:id="rId29"/>
    <p:sldId id="2774" r:id="rId30"/>
    <p:sldId id="2781" r:id="rId31"/>
    <p:sldId id="2776" r:id="rId32"/>
    <p:sldId id="2778" r:id="rId33"/>
    <p:sldId id="2780" r:id="rId34"/>
    <p:sldId id="2775" r:id="rId35"/>
    <p:sldId id="2801" r:id="rId36"/>
    <p:sldId id="2782" r:id="rId37"/>
    <p:sldId id="2799" r:id="rId38"/>
    <p:sldId id="2800" r:id="rId39"/>
    <p:sldId id="2731" r:id="rId40"/>
    <p:sldId id="2786" r:id="rId41"/>
    <p:sldId id="2794" r:id="rId42"/>
    <p:sldId id="2792" r:id="rId43"/>
    <p:sldId id="2795" r:id="rId44"/>
    <p:sldId id="2728" r:id="rId45"/>
    <p:sldId id="2729" r:id="rId46"/>
    <p:sldId id="2797" r:id="rId47"/>
    <p:sldId id="2798" r:id="rId48"/>
    <p:sldId id="2730" r:id="rId49"/>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1B44A7"/>
    <a:srgbClr val="FF5BD0"/>
    <a:srgbClr val="9D381C"/>
    <a:srgbClr val="B4FFB2"/>
    <a:srgbClr val="00813C"/>
    <a:srgbClr val="EC5798"/>
    <a:srgbClr val="D7FBC8"/>
    <a:srgbClr val="D76F59"/>
    <a:srgbClr val="1DFFBE"/>
    <a:srgbClr val="99FF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300" autoAdjust="0"/>
    <p:restoredTop sz="87745" autoAdjust="0"/>
  </p:normalViewPr>
  <p:slideViewPr>
    <p:cSldViewPr snapToGrid="0">
      <p:cViewPr varScale="1">
        <p:scale>
          <a:sx n="66" d="100"/>
          <a:sy n="66" d="100"/>
        </p:scale>
        <p:origin x="192" y="640"/>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7/18/19</a:t>
            </a:fld>
            <a:endParaRPr lang="en-US" dirty="0"/>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dirty="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dirty="0"/>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23</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24</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25</a:t>
            </a:fld>
            <a:endParaRPr lang="en-US" altLang="en-US" dirty="0"/>
          </a:p>
        </p:txBody>
      </p:sp>
    </p:spTree>
    <p:extLst>
      <p:ext uri="{BB962C8B-B14F-4D97-AF65-F5344CB8AC3E}">
        <p14:creationId xmlns:p14="http://schemas.microsoft.com/office/powerpoint/2010/main" val="440756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26</a:t>
            </a:fld>
            <a:endParaRPr lang="en-US" altLang="en-US" dirty="0"/>
          </a:p>
        </p:txBody>
      </p:sp>
    </p:spTree>
    <p:extLst>
      <p:ext uri="{BB962C8B-B14F-4D97-AF65-F5344CB8AC3E}">
        <p14:creationId xmlns:p14="http://schemas.microsoft.com/office/powerpoint/2010/main" val="3734528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34</a:t>
            </a:fld>
            <a:endParaRPr lang="en-US" altLang="en-US" dirty="0"/>
          </a:p>
        </p:txBody>
      </p:sp>
    </p:spTree>
    <p:extLst>
      <p:ext uri="{BB962C8B-B14F-4D97-AF65-F5344CB8AC3E}">
        <p14:creationId xmlns:p14="http://schemas.microsoft.com/office/powerpoint/2010/main" val="1347545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a:t>
            </a:r>
            <a:r>
              <a:rPr lang="en-US" dirty="0" err="1"/>
              <a:t>orderID</a:t>
            </a:r>
            <a:r>
              <a:rPr lang="en-US" dirty="0"/>
              <a:t> int, </a:t>
            </a:r>
            <a:r>
              <a:rPr lang="en-US" dirty="0" err="1"/>
              <a:t>anAttribute</a:t>
            </a:r>
            <a:r>
              <a:rPr lang="en-US" dirty="0"/>
              <a:t> varchar (30))</a:t>
            </a:r>
          </a:p>
          <a:p>
            <a:pPr lvl="1"/>
            <a:r>
              <a:rPr lang="en-US" dirty="0"/>
              <a:t>A Kafka mapping might use </a:t>
            </a:r>
            <a:r>
              <a:rPr lang="en-US" dirty="0" err="1"/>
              <a:t>orderID</a:t>
            </a:r>
            <a:r>
              <a:rPr lang="en-US" dirty="0"/>
              <a:t>=24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39</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40</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41</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42</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dirty="0"/>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dirty="0"/>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15</a:t>
            </a:fld>
            <a:endParaRPr lang="en-US"/>
          </a:p>
        </p:txBody>
      </p:sp>
    </p:spTree>
    <p:extLst>
      <p:ext uri="{BB962C8B-B14F-4D97-AF65-F5344CB8AC3E}">
        <p14:creationId xmlns:p14="http://schemas.microsoft.com/office/powerpoint/2010/main" val="409283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228938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7/18/19</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dirty="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dirty="0">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dirty="0">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tiff"/><Relationship Id="rId4" Type="http://schemas.openxmlformats.org/officeDocument/2006/relationships/image" Target="../media/image21.emf"/><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7.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18.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18.png"/><Relationship Id="rId4" Type="http://schemas.openxmlformats.org/officeDocument/2006/relationships/image" Target="../media/image31.gif"/></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77815" y="580274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dirty="0">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dirty="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1043876" cy="369332"/>
          </a:xfrm>
          <a:prstGeom prst="rect">
            <a:avLst/>
          </a:prstGeom>
          <a:noFill/>
        </p:spPr>
        <p:txBody>
          <a:bodyPr wrap="none" rtlCol="0">
            <a:spAutoFit/>
          </a:bodyPr>
          <a:lstStyle/>
          <a:p>
            <a:r>
              <a:rPr lang="en-US" dirty="0">
                <a:solidFill>
                  <a:schemeClr val="accent1">
                    <a:lumMod val="25000"/>
                  </a:schemeClr>
                </a:solidFill>
              </a:rPr>
              <a:t>voyages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47" idx="2"/>
            <a:endCxn id="9" idx="1"/>
          </p:cNvCxnSpPr>
          <p:nvPr/>
        </p:nvCxnSpPr>
        <p:spPr>
          <a:xfrm rot="5400000">
            <a:off x="3511137" y="3945116"/>
            <a:ext cx="1557116" cy="749333"/>
          </a:xfrm>
          <a:prstGeom prst="bentConnector4">
            <a:avLst>
              <a:gd name="adj1" fmla="val 43708"/>
              <a:gd name="adj2" fmla="val 130507"/>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3969972"/>
            <a:ext cx="552951" cy="386793"/>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059071" y="989393"/>
            <a:ext cx="720257" cy="3496158"/>
          </a:xfrm>
          <a:prstGeom prst="bentConnector4">
            <a:avLst>
              <a:gd name="adj1" fmla="val -113886"/>
              <a:gd name="adj2" fmla="val 7978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dirty="0"/>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dirty="0">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Created</a:t>
            </a:r>
          </a:p>
        </p:txBody>
      </p:sp>
      <p:sp>
        <p:nvSpPr>
          <p:cNvPr id="6" name="Oval 5">
            <a:extLst>
              <a:ext uri="{FF2B5EF4-FFF2-40B4-BE49-F238E27FC236}">
                <a16:creationId xmlns:a16="http://schemas.microsoft.com/office/drawing/2014/main" id="{1AF41136-67AD-5C44-8700-52613A6B0D1C}"/>
              </a:ext>
            </a:extLst>
          </p:cNvPr>
          <p:cNvSpPr/>
          <p:nvPr/>
        </p:nvSpPr>
        <p:spPr>
          <a:xfrm>
            <a:off x="763495" y="30823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Updated</a:t>
            </a:r>
          </a:p>
        </p:txBody>
      </p:sp>
      <p:sp>
        <p:nvSpPr>
          <p:cNvPr id="8" name="Oval 7">
            <a:extLst>
              <a:ext uri="{FF2B5EF4-FFF2-40B4-BE49-F238E27FC236}">
                <a16:creationId xmlns:a16="http://schemas.microsoft.com/office/drawing/2014/main" id="{6E2CEFE2-600F-164A-A900-05DFFFF6F1CE}"/>
              </a:ext>
            </a:extLst>
          </p:cNvPr>
          <p:cNvSpPr/>
          <p:nvPr/>
        </p:nvSpPr>
        <p:spPr>
          <a:xfrm>
            <a:off x="3339212" y="3029540"/>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Booked</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6" idx="1"/>
          </p:cNvCxnSpPr>
          <p:nvPr/>
        </p:nvCxnSpPr>
        <p:spPr>
          <a:xfrm rot="5400000">
            <a:off x="780241" y="2316545"/>
            <a:ext cx="1050883" cy="68380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0F5A358E-F558-3E40-A9D4-61A3C2EB09E1}"/>
              </a:ext>
            </a:extLst>
          </p:cNvPr>
          <p:cNvCxnSpPr>
            <a:cxnSpLocks/>
            <a:stCxn id="6" idx="4"/>
            <a:endCxn id="6" idx="3"/>
          </p:cNvCxnSpPr>
          <p:nvPr/>
        </p:nvCxnSpPr>
        <p:spPr>
          <a:xfrm rot="5400000" flipH="1">
            <a:off x="1154777" y="3483110"/>
            <a:ext cx="101527" cy="483525"/>
          </a:xfrm>
          <a:prstGeom prst="curvedConnector3">
            <a:avLst>
              <a:gd name="adj1" fmla="val -22516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Curved Connector 28">
            <a:extLst>
              <a:ext uri="{FF2B5EF4-FFF2-40B4-BE49-F238E27FC236}">
                <a16:creationId xmlns:a16="http://schemas.microsoft.com/office/drawing/2014/main" id="{2F419EC3-9E48-BE4F-B89C-C3B0514440BE}"/>
              </a:ext>
            </a:extLst>
          </p:cNvPr>
          <p:cNvCxnSpPr>
            <a:cxnSpLocks/>
            <a:stCxn id="6" idx="6"/>
            <a:endCxn id="8" idx="2"/>
          </p:cNvCxnSpPr>
          <p:nvPr/>
        </p:nvCxnSpPr>
        <p:spPr>
          <a:xfrm flipV="1">
            <a:off x="2131111" y="3376176"/>
            <a:ext cx="1208101" cy="52824"/>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8" idx="6"/>
            <a:endCxn id="41" idx="0"/>
          </p:cNvCxnSpPr>
          <p:nvPr/>
        </p:nvCxnSpPr>
        <p:spPr>
          <a:xfrm>
            <a:off x="4706828" y="3376176"/>
            <a:ext cx="262610" cy="901498"/>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8" idx="4"/>
            <a:endCxn id="14" idx="1"/>
          </p:cNvCxnSpPr>
          <p:nvPr/>
        </p:nvCxnSpPr>
        <p:spPr>
          <a:xfrm rot="5400000">
            <a:off x="2654588" y="4043381"/>
            <a:ext cx="1689002" cy="1047862"/>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4185773" y="4277674"/>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urved Connector 50">
            <a:extLst>
              <a:ext uri="{FF2B5EF4-FFF2-40B4-BE49-F238E27FC236}">
                <a16:creationId xmlns:a16="http://schemas.microsoft.com/office/drawing/2014/main" id="{09204932-C1ED-1D49-A295-C8B3606E72DE}"/>
              </a:ext>
            </a:extLst>
          </p:cNvPr>
          <p:cNvCxnSpPr>
            <a:cxnSpLocks/>
            <a:stCxn id="13" idx="2"/>
            <a:endCxn id="10" idx="4"/>
          </p:cNvCxnSpPr>
          <p:nvPr/>
        </p:nvCxnSpPr>
        <p:spPr>
          <a:xfrm rot="10800000">
            <a:off x="7259479" y="4468906"/>
            <a:ext cx="1158557" cy="1383364"/>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flipV="1">
            <a:off x="5753102" y="4122271"/>
            <a:ext cx="722711" cy="558775"/>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6AF62281-284D-4D48-AEFA-1236968715FB}"/>
              </a:ext>
            </a:extLst>
          </p:cNvPr>
          <p:cNvCxnSpPr>
            <a:cxnSpLocks/>
            <a:stCxn id="10" idx="3"/>
            <a:endCxn id="14" idx="6"/>
          </p:cNvCxnSpPr>
          <p:nvPr/>
        </p:nvCxnSpPr>
        <p:spPr>
          <a:xfrm rot="5400000">
            <a:off x="4864379" y="3815957"/>
            <a:ext cx="1289543" cy="2392386"/>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dirty="0"/>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dirty="0"/>
              <a:t>Order Delivery</a:t>
            </a:r>
          </a:p>
        </p:txBody>
      </p:sp>
      <p:sp>
        <p:nvSpPr>
          <p:cNvPr id="3" name="TextBox 2">
            <a:extLst>
              <a:ext uri="{FF2B5EF4-FFF2-40B4-BE49-F238E27FC236}">
                <a16:creationId xmlns:a16="http://schemas.microsoft.com/office/drawing/2014/main" id="{BF099260-21CC-4A4B-B07B-829810164DD9}"/>
              </a:ext>
            </a:extLst>
          </p:cNvPr>
          <p:cNvSpPr txBox="1"/>
          <p:nvPr/>
        </p:nvSpPr>
        <p:spPr>
          <a:xfrm>
            <a:off x="7028272" y="1989852"/>
            <a:ext cx="1279261" cy="307777"/>
          </a:xfrm>
          <a:prstGeom prst="rect">
            <a:avLst/>
          </a:prstGeom>
          <a:noFill/>
        </p:spPr>
        <p:txBody>
          <a:bodyPr wrap="none" rtlCol="0">
            <a:spAutoFit/>
          </a:bodyPr>
          <a:lstStyle/>
          <a:p>
            <a:r>
              <a:rPr lang="en-US" sz="1400" dirty="0"/>
              <a:t>Voyage found</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dirty="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25950" y="2403033"/>
            <a:ext cx="1268296" cy="307777"/>
          </a:xfrm>
          <a:prstGeom prst="rect">
            <a:avLst/>
          </a:prstGeom>
          <a:noFill/>
        </p:spPr>
        <p:txBody>
          <a:bodyPr wrap="none" rtlCol="0">
            <a:spAutoFit/>
          </a:bodyPr>
          <a:lstStyle/>
          <a:p>
            <a:r>
              <a:rPr lang="en-US" sz="1400" dirty="0">
                <a:solidFill>
                  <a:schemeClr val="accent5">
                    <a:lumMod val="75000"/>
                  </a:schemeClr>
                </a:solidFill>
              </a:rPr>
              <a:t>Update Order</a:t>
            </a:r>
          </a:p>
        </p:txBody>
      </p:sp>
      <p:sp>
        <p:nvSpPr>
          <p:cNvPr id="39" name="TextBox 38">
            <a:extLst>
              <a:ext uri="{FF2B5EF4-FFF2-40B4-BE49-F238E27FC236}">
                <a16:creationId xmlns:a16="http://schemas.microsoft.com/office/drawing/2014/main" id="{4A56C115-4F5A-F44B-8EE3-383AC08CC622}"/>
              </a:ext>
            </a:extLst>
          </p:cNvPr>
          <p:cNvSpPr txBox="1"/>
          <p:nvPr/>
        </p:nvSpPr>
        <p:spPr>
          <a:xfrm>
            <a:off x="2975158" y="2249144"/>
            <a:ext cx="1317990" cy="307777"/>
          </a:xfrm>
          <a:prstGeom prst="rect">
            <a:avLst/>
          </a:prstGeom>
          <a:noFill/>
        </p:spPr>
        <p:txBody>
          <a:bodyPr wrap="none" rtlCol="0">
            <a:spAutoFit/>
          </a:bodyPr>
          <a:lstStyle/>
          <a:p>
            <a:r>
              <a:rPr lang="en-US" sz="1400" dirty="0">
                <a:solidFill>
                  <a:schemeClr val="accent5">
                    <a:lumMod val="75000"/>
                  </a:schemeClr>
                </a:solidFill>
              </a:rPr>
              <a:t>Confirm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790872" y="4510982"/>
            <a:ext cx="1249060" cy="307777"/>
          </a:xfrm>
          <a:prstGeom prst="rect">
            <a:avLst/>
          </a:prstGeom>
          <a:noFill/>
        </p:spPr>
        <p:txBody>
          <a:bodyPr wrap="none" rtlCol="0">
            <a:spAutoFit/>
          </a:bodyPr>
          <a:lstStyle/>
          <a:p>
            <a:r>
              <a:rPr lang="en-US" sz="1400" dirty="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456083" y="3705169"/>
            <a:ext cx="1966949" cy="523220"/>
          </a:xfrm>
          <a:prstGeom prst="rect">
            <a:avLst/>
          </a:prstGeom>
          <a:noFill/>
        </p:spPr>
        <p:txBody>
          <a:bodyPr wrap="none" rtlCol="0">
            <a:spAutoFit/>
          </a:bodyPr>
          <a:lstStyle/>
          <a:p>
            <a:r>
              <a:rPr lang="en-US" sz="1400" dirty="0">
                <a:solidFill>
                  <a:schemeClr val="accent5">
                    <a:lumMod val="75000"/>
                  </a:schemeClr>
                </a:solidFill>
              </a:rPr>
              <a:t>Allocate Voyage and   </a:t>
            </a:r>
          </a:p>
          <a:p>
            <a:r>
              <a:rPr lang="en-US" sz="1400" dirty="0">
                <a:solidFill>
                  <a:schemeClr val="accent5">
                    <a:lumMod val="75000"/>
                  </a:schemeClr>
                </a:solidFill>
              </a:rPr>
              <a:t>Container</a:t>
            </a:r>
          </a:p>
        </p:txBody>
      </p:sp>
      <p:cxnSp>
        <p:nvCxnSpPr>
          <p:cNvPr id="40" name="Curved Connector 39">
            <a:extLst>
              <a:ext uri="{FF2B5EF4-FFF2-40B4-BE49-F238E27FC236}">
                <a16:creationId xmlns:a16="http://schemas.microsoft.com/office/drawing/2014/main" id="{E0627BCB-4E8E-5349-943A-4CDA2698F087}"/>
              </a:ext>
            </a:extLst>
          </p:cNvPr>
          <p:cNvCxnSpPr>
            <a:cxnSpLocks/>
            <a:stCxn id="6" idx="5"/>
            <a:endCxn id="14" idx="2"/>
          </p:cNvCxnSpPr>
          <p:nvPr/>
        </p:nvCxnSpPr>
        <p:spPr>
          <a:xfrm rot="16200000" flipH="1">
            <a:off x="1346821" y="4258115"/>
            <a:ext cx="1982814" cy="814800"/>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Curved Connector 42">
            <a:extLst>
              <a:ext uri="{FF2B5EF4-FFF2-40B4-BE49-F238E27FC236}">
                <a16:creationId xmlns:a16="http://schemas.microsoft.com/office/drawing/2014/main" id="{2E37B3E5-C395-954D-ADF5-2A4A50DFA504}"/>
              </a:ext>
            </a:extLst>
          </p:cNvPr>
          <p:cNvCxnSpPr>
            <a:cxnSpLocks/>
            <a:stCxn id="5" idx="5"/>
            <a:endCxn id="8" idx="0"/>
          </p:cNvCxnSpPr>
          <p:nvPr/>
        </p:nvCxnSpPr>
        <p:spPr>
          <a:xfrm rot="16200000" flipH="1">
            <a:off x="2870562" y="1877082"/>
            <a:ext cx="896532" cy="1408384"/>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54613F2A-16C0-4941-8A65-5642D42A7AA9}"/>
              </a:ext>
            </a:extLst>
          </p:cNvPr>
          <p:cNvSpPr txBox="1"/>
          <p:nvPr/>
        </p:nvSpPr>
        <p:spPr>
          <a:xfrm>
            <a:off x="2183843" y="3001402"/>
            <a:ext cx="1317990" cy="307777"/>
          </a:xfrm>
          <a:prstGeom prst="rect">
            <a:avLst/>
          </a:prstGeom>
          <a:noFill/>
        </p:spPr>
        <p:txBody>
          <a:bodyPr wrap="none" rtlCol="0">
            <a:spAutoFit/>
          </a:bodyPr>
          <a:lstStyle/>
          <a:p>
            <a:r>
              <a:rPr lang="en-US" sz="1400" dirty="0">
                <a:solidFill>
                  <a:schemeClr val="accent5">
                    <a:lumMod val="75000"/>
                  </a:schemeClr>
                </a:solidFill>
              </a:rPr>
              <a:t>Confirm Order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dirty="0"/>
              <a:t>Order id, addresses, customer id, product id, container id</a:t>
            </a:r>
          </a:p>
          <a:p>
            <a:r>
              <a:rPr lang="en-US" sz="1200" dirty="0"/>
              <a:t>Order specifics attributes</a:t>
            </a:r>
          </a:p>
          <a:p>
            <a:r>
              <a:rPr lang="en-US" sz="1200" dirty="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dirty="0"/>
              <a:t>Customer id</a:t>
            </a:r>
          </a:p>
          <a:p>
            <a:r>
              <a:rPr lang="en-US" sz="1400" dirty="0" err="1"/>
              <a:t>Src</a:t>
            </a:r>
            <a:r>
              <a:rPr lang="en-US" sz="1400" dirty="0"/>
              <a:t> and </a:t>
            </a:r>
            <a:r>
              <a:rPr lang="en-US" sz="1400" dirty="0" err="1"/>
              <a:t>dest</a:t>
            </a:r>
            <a:r>
              <a:rPr lang="en-US" sz="1400" dirty="0"/>
              <a:t> addresses</a:t>
            </a:r>
          </a:p>
          <a:p>
            <a:r>
              <a:rPr lang="en-US" sz="1400" dirty="0"/>
              <a:t>Product id, quantity</a:t>
            </a:r>
          </a:p>
          <a:p>
            <a:r>
              <a:rPr lang="en-US" sz="1400" dirty="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err="1"/>
              <a:t>OrderEvents</a:t>
            </a:r>
            <a:endParaRPr lang="en-US" sz="1400" dirty="0"/>
          </a:p>
          <a:p>
            <a:r>
              <a:rPr lang="en-US" sz="1400" dirty="0" err="1"/>
              <a:t>OrderCreated</a:t>
            </a:r>
            <a:endParaRPr lang="en-US" sz="1400" dirty="0"/>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dirty="0" err="1"/>
              <a:t>KContainer</a:t>
            </a:r>
            <a:r>
              <a:rPr lang="en-US" dirty="0"/>
              <a:t>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Ship </a:t>
            </a:r>
          </a:p>
          <a:p>
            <a:pPr algn="ctr"/>
            <a:r>
              <a:rPr lang="en-US" sz="1000" dirty="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Customs</a:t>
            </a:r>
          </a:p>
          <a:p>
            <a:pPr algn="ctr"/>
            <a:r>
              <a:rPr lang="en-US" sz="1200" dirty="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Import</a:t>
            </a:r>
          </a:p>
          <a:p>
            <a:pPr algn="ctr"/>
            <a:r>
              <a:rPr lang="en-US" sz="1000" dirty="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Port Load/Unload</a:t>
            </a:r>
          </a:p>
          <a:p>
            <a:pPr algn="ctr"/>
            <a:r>
              <a:rPr lang="en-US" sz="1200" dirty="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Containers Mules</a:t>
            </a:r>
          </a:p>
          <a:p>
            <a:pPr algn="ctr"/>
            <a:r>
              <a:rPr lang="en-US" sz="1000" dirty="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dirty="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dirty="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dirty="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dirty="0"/>
              <a:t>aggregates</a:t>
            </a:r>
            <a:endParaRPr lang="en-US" dirty="0"/>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solidFill>
              </a:rPr>
              <a:t>ReeFer</a:t>
            </a:r>
            <a:endParaRPr lang="en-US" sz="1000" dirty="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dirty="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Land Transportation</a:t>
            </a:r>
          </a:p>
          <a:p>
            <a:pPr algn="ctr"/>
            <a:r>
              <a:rPr lang="en-US" sz="1200" dirty="0">
                <a:solidFill>
                  <a:schemeClr val="accent5">
                    <a:lumMod val="50000"/>
                  </a:schemeClr>
                </a:solidFill>
              </a:rPr>
              <a:t>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dirty="0"/>
              <a:t>Voyages</a:t>
            </a:r>
          </a:p>
        </p:txBody>
      </p:sp>
    </p:spTree>
    <p:extLst>
      <p:ext uri="{BB962C8B-B14F-4D97-AF65-F5344CB8AC3E}">
        <p14:creationId xmlns:p14="http://schemas.microsoft.com/office/powerpoint/2010/main" val="3444916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 </a:t>
            </a:r>
            <a:r>
              <a:rPr kumimoji="0" lang="en-US" sz="1200" b="0" i="0" u="none" strike="noStrike" kern="1200" cap="none" spc="0" normalizeH="0" baseline="0" noProof="0" dirty="0" err="1">
                <a:ln>
                  <a:noFill/>
                </a:ln>
                <a:solidFill>
                  <a:srgbClr val="5596E6">
                    <a:lumMod val="50000"/>
                  </a:srgbClr>
                </a:solidFill>
                <a:effectLst/>
                <a:uLnTx/>
                <a:uFillTx/>
                <a:latin typeface="Arial"/>
                <a:ea typeface="+mn-ea"/>
                <a:cs typeface="+mn-cs"/>
              </a:rPr>
              <a:t>Mgt</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a:t>
            </a:r>
            <a:r>
              <a:rPr kumimoji="0" lang="en-US" sz="1200" b="0" i="0" u="none" strike="noStrike" kern="1200" cap="none" spc="0" normalizeH="0" baseline="0" noProof="0" dirty="0" err="1">
                <a:ln>
                  <a:noFill/>
                </a:ln>
                <a:solidFill>
                  <a:srgbClr val="5596E6">
                    <a:lumMod val="50000"/>
                  </a:srgbClr>
                </a:solidFill>
                <a:effectLst/>
                <a:uLnTx/>
                <a:uFillTx/>
                <a:latin typeface="Arial"/>
                <a:ea typeface="+mn-ea"/>
                <a:cs typeface="+mn-cs"/>
              </a:rPr>
              <a:t>Mgt</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Container Mgt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 </a:t>
            </a:r>
            <a:r>
              <a:rPr kumimoji="0" lang="en-US" sz="1200" b="0" i="0" u="none" strike="noStrike" kern="1200" cap="none" spc="0" normalizeH="0" baseline="0" noProof="0" dirty="0" err="1">
                <a:ln>
                  <a:noFill/>
                </a:ln>
                <a:solidFill>
                  <a:srgbClr val="5596E6">
                    <a:lumMod val="50000"/>
                  </a:srgbClr>
                </a:solidFill>
                <a:effectLst/>
                <a:uLnTx/>
                <a:uFillTx/>
                <a:latin typeface="Arial"/>
                <a:ea typeface="+mn-ea"/>
                <a:cs typeface="+mn-cs"/>
              </a:rPr>
              <a:t>Mgt</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a:t>
            </a:r>
            <a:r>
              <a:rPr kumimoji="0" lang="en-US" sz="1200" b="0" i="0" u="none" strike="noStrike" kern="1200" cap="none" spc="0" normalizeH="0" baseline="0" noProof="0" dirty="0" err="1">
                <a:ln>
                  <a:noFill/>
                </a:ln>
                <a:solidFill>
                  <a:srgbClr val="5596E6">
                    <a:lumMod val="50000"/>
                  </a:srgbClr>
                </a:solidFill>
                <a:effectLst/>
                <a:uLnTx/>
                <a:uFillTx/>
                <a:latin typeface="Arial"/>
                <a:ea typeface="+mn-ea"/>
                <a:cs typeface="+mn-cs"/>
              </a:rPr>
              <a:t>Mgt</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Container Mgt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43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18</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6" cy="2266402"/>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6" y="3452016"/>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2" y="3762205"/>
            <a:ext cx="1210734"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4" y="3815565"/>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7" y="1854937"/>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49"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5" y="5031068"/>
            <a:ext cx="3748849"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492007" y="5883415"/>
            <a:ext cx="959343" cy="504270"/>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5"/>
            <a:ext cx="723340" cy="369332"/>
          </a:xfrm>
          <a:prstGeom prst="rect">
            <a:avLst/>
          </a:prstGeom>
          <a:noFill/>
        </p:spPr>
        <p:txBody>
          <a:bodyPr wrap="none" rtlCol="0">
            <a:spAutoFit/>
          </a:bodyPr>
          <a:lstStyle/>
          <a:p>
            <a:r>
              <a:rPr lang="en-US" dirty="0">
                <a:solidFill>
                  <a:schemeClr val="accent1">
                    <a:lumMod val="25000"/>
                  </a:schemeClr>
                </a:solidFill>
              </a:rPr>
              <a:t>Topic</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6" name="Rectangle 55">
            <a:extLst>
              <a:ext uri="{FF2B5EF4-FFF2-40B4-BE49-F238E27FC236}">
                <a16:creationId xmlns:a16="http://schemas.microsoft.com/office/drawing/2014/main" id="{69458763-689F-6340-87C8-BA306FFA7944}"/>
              </a:ext>
            </a:extLst>
          </p:cNvPr>
          <p:cNvSpPr/>
          <p:nvPr/>
        </p:nvSpPr>
        <p:spPr>
          <a:xfrm>
            <a:off x="2627301" y="80230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2" y="751721"/>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61" name="_-02.png">
                <a:extLst>
                  <a:ext uri="{FF2B5EF4-FFF2-40B4-BE49-F238E27FC236}">
                    <a16:creationId xmlns:a16="http://schemas.microsoft.com/office/drawing/2014/main" id="{D0981D0C-AF3C-B94D-879E-A36BA297A992}"/>
                  </a:ext>
                </a:extLst>
              </p:cNvPr>
              <p:cNvPicPr/>
              <p:nvPr/>
            </p:nvPicPr>
            <p:blipFill>
              <a:blip r:embed="rId6"/>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1" y="4210206"/>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6" y="2619595"/>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3" y="2929784"/>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491" y="4631968"/>
            <a:ext cx="552951" cy="386793"/>
          </a:xfrm>
          <a:prstGeom prst="rect">
            <a:avLst/>
          </a:prstGeom>
        </p:spPr>
      </p:pic>
      <p:sp>
        <p:nvSpPr>
          <p:cNvPr id="15" name="Rounded Rectangle 14">
            <a:extLst>
              <a:ext uri="{FF2B5EF4-FFF2-40B4-BE49-F238E27FC236}">
                <a16:creationId xmlns:a16="http://schemas.microsoft.com/office/drawing/2014/main" id="{FD75B24F-F7C7-5549-BD06-51182B7F7ADE}"/>
              </a:ext>
            </a:extLst>
          </p:cNvPr>
          <p:cNvSpPr/>
          <p:nvPr/>
        </p:nvSpPr>
        <p:spPr>
          <a:xfrm>
            <a:off x="9352540" y="5192521"/>
            <a:ext cx="914400"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7030A0"/>
                </a:solidFil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4" y="2929784"/>
            <a:ext cx="1705646" cy="2262737"/>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0C0DA879-4A6B-B842-8254-735A6A285A60}"/>
              </a:ext>
            </a:extLst>
          </p:cNvPr>
          <p:cNvSpPr/>
          <p:nvPr/>
        </p:nvSpPr>
        <p:spPr>
          <a:xfrm>
            <a:off x="4373311" y="2908780"/>
            <a:ext cx="1534683" cy="413478"/>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Admin APIs</a:t>
            </a:r>
          </a:p>
        </p:txBody>
      </p:sp>
      <p:cxnSp>
        <p:nvCxnSpPr>
          <p:cNvPr id="70" name="Elbow Connector 69">
            <a:extLst>
              <a:ext uri="{FF2B5EF4-FFF2-40B4-BE49-F238E27FC236}">
                <a16:creationId xmlns:a16="http://schemas.microsoft.com/office/drawing/2014/main" id="{98566ADB-5CEA-7941-AACF-A347236E2BF9}"/>
              </a:ext>
            </a:extLst>
          </p:cNvPr>
          <p:cNvCxnSpPr>
            <a:cxnSpLocks/>
            <a:stCxn id="15" idx="3"/>
            <a:endCxn id="69" idx="0"/>
          </p:cNvCxnSpPr>
          <p:nvPr/>
        </p:nvCxnSpPr>
        <p:spPr>
          <a:xfrm flipH="1" flipV="1">
            <a:off x="5140653" y="2908780"/>
            <a:ext cx="5126287" cy="2740941"/>
          </a:xfrm>
          <a:prstGeom prst="bentConnector4">
            <a:avLst>
              <a:gd name="adj1" fmla="val -4459"/>
              <a:gd name="adj2" fmla="val 130581"/>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7" y="399135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1" name="Oval 70">
            <a:extLst>
              <a:ext uri="{FF2B5EF4-FFF2-40B4-BE49-F238E27FC236}">
                <a16:creationId xmlns:a16="http://schemas.microsoft.com/office/drawing/2014/main" id="{BA5068DF-FB86-C34A-BA2E-5F3E5AD1796F}"/>
              </a:ext>
            </a:extLst>
          </p:cNvPr>
          <p:cNvSpPr/>
          <p:nvPr/>
        </p:nvSpPr>
        <p:spPr>
          <a:xfrm>
            <a:off x="5406094" y="4250322"/>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2" name="Oval 71">
            <a:extLst>
              <a:ext uri="{FF2B5EF4-FFF2-40B4-BE49-F238E27FC236}">
                <a16:creationId xmlns:a16="http://schemas.microsoft.com/office/drawing/2014/main" id="{5D76A1AA-A4C4-9843-936F-3DEAA849BEC1}"/>
              </a:ext>
            </a:extLst>
          </p:cNvPr>
          <p:cNvSpPr/>
          <p:nvPr/>
        </p:nvSpPr>
        <p:spPr>
          <a:xfrm>
            <a:off x="6657981" y="383871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3" name="Oval 72">
            <a:extLst>
              <a:ext uri="{FF2B5EF4-FFF2-40B4-BE49-F238E27FC236}">
                <a16:creationId xmlns:a16="http://schemas.microsoft.com/office/drawing/2014/main" id="{E68FC668-8567-254E-AC61-9BC8F1F5321C}"/>
              </a:ext>
            </a:extLst>
          </p:cNvPr>
          <p:cNvSpPr/>
          <p:nvPr/>
        </p:nvSpPr>
        <p:spPr>
          <a:xfrm>
            <a:off x="6595230" y="302292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4" name="Oval 73">
            <a:extLst>
              <a:ext uri="{FF2B5EF4-FFF2-40B4-BE49-F238E27FC236}">
                <a16:creationId xmlns:a16="http://schemas.microsoft.com/office/drawing/2014/main" id="{BF7ED549-503E-7046-BBBE-9ADB884ED142}"/>
              </a:ext>
            </a:extLst>
          </p:cNvPr>
          <p:cNvSpPr/>
          <p:nvPr/>
        </p:nvSpPr>
        <p:spPr>
          <a:xfrm>
            <a:off x="9804592" y="461863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75" name="Oval 74">
            <a:extLst>
              <a:ext uri="{FF2B5EF4-FFF2-40B4-BE49-F238E27FC236}">
                <a16:creationId xmlns:a16="http://schemas.microsoft.com/office/drawing/2014/main" id="{62F55B04-F965-DF49-8F92-2027E9FF17C0}"/>
              </a:ext>
            </a:extLst>
          </p:cNvPr>
          <p:cNvSpPr/>
          <p:nvPr/>
        </p:nvSpPr>
        <p:spPr>
          <a:xfrm>
            <a:off x="10620381" y="541649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4196212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dirty="0"/>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19</a:t>
            </a:fld>
            <a:endParaRPr lang="en-US" dirty="0">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dirty="0">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Fleet-</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dirty="0">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dirty="0">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Orders-command-</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voyages-</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Orders-query-</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Containers-</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dirty="0"/>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20</a:t>
            </a:fld>
            <a:endParaRPr lang="en-US" dirty="0">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User Interface</a:t>
            </a:r>
          </a:p>
          <a:p>
            <a:pPr algn="ctr"/>
            <a:r>
              <a:rPr lang="en-US" sz="1200" dirty="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21</a:t>
            </a:fld>
            <a:endParaRPr lang="en-US" dirty="0">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endParaRPr lang="en-US" sz="1333" dirty="0">
              <a:solidFill>
                <a:srgbClr val="325C80">
                  <a:lumMod val="50000"/>
                </a:srgbClr>
              </a:solidFill>
              <a:latin typeface="Arial"/>
            </a:endParaRP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dirty="0" err="1">
                <a:solidFill>
                  <a:srgbClr val="325C80">
                    <a:lumMod val="50000"/>
                  </a:srgbClr>
                </a:solidFill>
                <a:latin typeface="Arial"/>
              </a:rPr>
              <a:t>ZooKeeper</a:t>
            </a:r>
            <a:r>
              <a:rPr lang="en-US" sz="1400" dirty="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endParaRPr lang="en-US" sz="1200" dirty="0">
                <a:solidFill>
                  <a:srgbClr val="325C80">
                    <a:lumMod val="50000"/>
                  </a:srgbClr>
                </a:solidFill>
                <a:latin typeface="Arial"/>
              </a:endParaRP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dirty="0">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22</a:t>
            </a:fld>
            <a:endParaRPr lang="en-US" dirty="0">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endParaRPr lang="en-US" sz="1200" dirty="0">
              <a:solidFill>
                <a:schemeClr val="accent3">
                  <a:lumMod val="50000"/>
                </a:schemeClr>
              </a:solidFill>
            </a:endParaRP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endParaRPr lang="en-US" sz="1100" dirty="0">
              <a:solidFill>
                <a:schemeClr val="accent3">
                  <a:lumMod val="50000"/>
                </a:schemeClr>
              </a:solidFill>
            </a:endParaRP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dirty="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a:t>
            </a:r>
            <a:r>
              <a:rPr lang="en-US" sz="1000" dirty="0">
                <a:solidFill>
                  <a:schemeClr val="accent3">
                    <a:lumMod val="50000"/>
                  </a:schemeClr>
                </a:solidFill>
              </a:rPr>
              <a:t>new</a:t>
            </a:r>
          </a:p>
        </p:txBody>
      </p:sp>
    </p:spTree>
    <p:extLst>
      <p:ext uri="{BB962C8B-B14F-4D97-AF65-F5344CB8AC3E}">
        <p14:creationId xmlns:p14="http://schemas.microsoft.com/office/powerpoint/2010/main" val="2306553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dirty="0"/>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dirty="0"/>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dirty="0"/>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dirty="0"/>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dirty="0"/>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dirty="0"/>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dirty="0"/>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dirty="0"/>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dirty="0"/>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dirty="0">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Master </a:t>
            </a:r>
            <a:r>
              <a:rPr lang="mr-IN" sz="1200" dirty="0">
                <a:solidFill>
                  <a:srgbClr val="7030A0"/>
                </a:solidFill>
              </a:rPr>
              <a:t>–</a:t>
            </a:r>
            <a:r>
              <a:rPr lang="en-US" sz="1200" dirty="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-masters</a:t>
            </a:r>
          </a:p>
          <a:p>
            <a:pPr algn="ctr"/>
            <a:r>
              <a:rPr lang="en-US" sz="1200" dirty="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-proxies</a:t>
            </a:r>
          </a:p>
          <a:p>
            <a:pPr algn="ctr"/>
            <a:r>
              <a:rPr lang="en-US" sz="1200" dirty="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endParaRPr lang="en-US" sz="1200" dirty="0">
              <a:solidFill>
                <a:srgbClr val="005BBF"/>
              </a:solidFill>
            </a:endParaRPr>
          </a:p>
          <a:p>
            <a:pPr algn="ctr"/>
            <a:r>
              <a:rPr lang="en-US" sz="1200" dirty="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icp-worker2</a:t>
            </a:r>
          </a:p>
          <a:p>
            <a:pPr algn="ctr"/>
            <a:r>
              <a:rPr lang="en-US" sz="1200" dirty="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icp-worker3</a:t>
            </a:r>
          </a:p>
          <a:p>
            <a:pPr algn="ctr"/>
            <a:r>
              <a:rPr lang="en-US" sz="1200" dirty="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endParaRPr lang="en-US" sz="1200" dirty="0">
                <a:solidFill>
                  <a:srgbClr val="9D381C"/>
                </a:solidFill>
              </a:endParaRP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endParaRPr lang="en-US" sz="1200" dirty="0">
                <a:solidFill>
                  <a:srgbClr val="9D381C"/>
                </a:solidFill>
              </a:endParaRP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dirty="0"/>
              <a:t>* The list of components is </a:t>
            </a:r>
            <a:r>
              <a:rPr lang="en-US" sz="1400"/>
              <a:t>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dirty="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dirty="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dirty="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dirty="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dirty="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endParaRPr lang="en-US" sz="1200" dirty="0">
              <a:solidFill>
                <a:srgbClr val="005BBF"/>
              </a:solidFill>
            </a:endParaRPr>
          </a:p>
          <a:p>
            <a:pPr algn="ctr"/>
            <a:r>
              <a:rPr lang="en-US" sz="1200" dirty="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a:t>
            </a:r>
            <a:r>
              <a:rPr lang="en-US" sz="1200">
                <a:solidFill>
                  <a:schemeClr val="tx2">
                    <a:lumMod val="75000"/>
                  </a:schemeClr>
                </a:solidFill>
              </a:rPr>
              <a:t>Stream Processor</a:t>
            </a:r>
            <a:endParaRPr lang="en-US" sz="1200" dirty="0">
              <a:solidFill>
                <a:schemeClr val="tx2">
                  <a:lumMod val="75000"/>
                </a:schemeClr>
              </a:solidFill>
            </a:endParaRP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dirty="0">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endParaRPr lang="en-US" sz="1100" dirty="0">
              <a:solidFill>
                <a:srgbClr val="7030A0"/>
              </a:solidFill>
            </a:endParaRP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7030A0"/>
                </a:solidFill>
              </a:rPr>
              <a:t>Kube</a:t>
            </a:r>
            <a:r>
              <a:rPr lang="en-US" sz="1100" dirty="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dirty="0"/>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err="1"/>
              <a:t>Kstreams</a:t>
            </a:r>
            <a:r>
              <a:rPr lang="en-US" dirty="0"/>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29</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Server Pages</a:t>
            </a:r>
            <a:endParaRPr lang="en-US" sz="1400" dirty="0">
              <a:solidFill>
                <a:srgbClr val="7030A0"/>
              </a:solidFill>
            </a:endParaRP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Shared APIs</a:t>
            </a:r>
            <a:endParaRPr lang="en-US" sz="1400" dirty="0">
              <a:solidFill>
                <a:srgbClr val="7030A0"/>
              </a:solidFill>
            </a:endParaRP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Backend Web APIs</a:t>
            </a:r>
            <a:endParaRPr lang="en-US" sz="1200" dirty="0">
              <a:solidFill>
                <a:srgbClr val="7030A0"/>
              </a:solidFill>
            </a:endParaRP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30</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dirty="0" err="1">
                <a:solidFill>
                  <a:schemeClr val="bg1"/>
                </a:solidFill>
              </a:rPr>
              <a:t>Kstreams</a:t>
            </a:r>
            <a:r>
              <a:rPr lang="en-US" sz="1467" dirty="0">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dirty="0"/>
              <a:t>City-containers</a:t>
            </a:r>
          </a:p>
        </p:txBody>
      </p:sp>
    </p:spTree>
    <p:extLst>
      <p:ext uri="{BB962C8B-B14F-4D97-AF65-F5344CB8AC3E}">
        <p14:creationId xmlns:p14="http://schemas.microsoft.com/office/powerpoint/2010/main" val="674602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Springboot</a:t>
            </a:r>
            <a:r>
              <a:rPr lang="en-US" dirty="0"/>
              <a:t> - </a:t>
            </a:r>
            <a:r>
              <a:rPr lang="en-US" dirty="0" err="1"/>
              <a:t>Postgresql</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a:t>
            </a:r>
            <a:r>
              <a:rPr lang="en-US" dirty="0" err="1"/>
              <a:t>kafka</a:t>
            </a:r>
            <a:r>
              <a:rPr lang="en-US"/>
              <a:t> template. </a:t>
            </a:r>
            <a:endParaRPr lang="en-US"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dirty="0"/>
              <a:t>Container Microservice – </a:t>
            </a:r>
            <a:r>
              <a:rPr lang="en-US" sz="2667" dirty="0" err="1"/>
              <a:t>Springboot</a:t>
            </a:r>
            <a:r>
              <a:rPr lang="en-US" sz="2667" dirty="0"/>
              <a:t> - </a:t>
            </a:r>
            <a:r>
              <a:rPr lang="en-US" sz="2667" dirty="0" err="1"/>
              <a:t>Postgresql</a:t>
            </a:r>
            <a:endParaRPr lang="en-US" sz="2667"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32</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schemeClr val="tx2">
                    <a:lumMod val="50000"/>
                  </a:schemeClr>
                </a:solidFill>
                <a:latin typeface="Arial"/>
              </a:rPr>
              <a:t>psql</a:t>
            </a:r>
            <a:endParaRPr lang="en-US" sz="1333" dirty="0">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dirty="0"/>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dirty="0"/>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dirty="0"/>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dirty="0"/>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dirty="0"/>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dirty="0"/>
              <a:t>6</a:t>
            </a:r>
          </a:p>
        </p:txBody>
      </p:sp>
    </p:spTree>
    <p:extLst>
      <p:ext uri="{BB962C8B-B14F-4D97-AF65-F5344CB8AC3E}">
        <p14:creationId xmlns:p14="http://schemas.microsoft.com/office/powerpoint/2010/main" val="1079764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Tree>
    <p:extLst>
      <p:ext uri="{BB962C8B-B14F-4D97-AF65-F5344CB8AC3E}">
        <p14:creationId xmlns:p14="http://schemas.microsoft.com/office/powerpoint/2010/main" val="2217531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35</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dirty="0" err="1"/>
                <a:t>ZooKeeper</a:t>
              </a:r>
              <a:endParaRPr lang="en-US" sz="1333" dirty="0"/>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dirty="0" err="1"/>
                <a:t>Postgresql</a:t>
              </a:r>
              <a:endParaRPr lang="en-US" dirty="0"/>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err="1">
                <a:solidFill>
                  <a:schemeClr val="tx1"/>
                </a:solidFill>
                <a:latin typeface="Arial"/>
              </a:rPr>
              <a:t>FleetMS</a:t>
            </a:r>
            <a:endParaRPr lang="en-US" sz="1333" b="1" dirty="0">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36</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37</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dirty="0" err="1">
                <a:solidFill>
                  <a:schemeClr val="accent1">
                    <a:lumMod val="25000"/>
                  </a:schemeClr>
                </a:solidFill>
              </a:rPr>
              <a:t>containerMetrics</a:t>
            </a:r>
            <a:endParaRPr lang="en-US" dirty="0">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38</a:t>
            </a:fld>
            <a:endParaRPr lang="en-US"/>
          </a:p>
        </p:txBody>
      </p:sp>
      <p:sp>
        <p:nvSpPr>
          <p:cNvPr id="5" name="Rectangle 4">
            <a:extLst>
              <a:ext uri="{FF2B5EF4-FFF2-40B4-BE49-F238E27FC236}">
                <a16:creationId xmlns:a16="http://schemas.microsoft.com/office/drawing/2014/main" id="{46E5F908-A2BC-4341-87A3-ABBF34B68629}"/>
              </a:ext>
            </a:extLst>
          </p:cNvPr>
          <p:cNvSpPr/>
          <p:nvPr/>
        </p:nvSpPr>
        <p:spPr>
          <a:xfrm>
            <a:off x="9372600" y="1714499"/>
            <a:ext cx="1845128"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Inventory JEE App</a:t>
            </a:r>
          </a:p>
          <a:p>
            <a:pPr algn="ctr"/>
            <a:r>
              <a:rPr lang="en-US" sz="1200" dirty="0"/>
              <a:t>JMS listener</a:t>
            </a:r>
          </a:p>
        </p:txBody>
      </p:sp>
      <p:sp>
        <p:nvSpPr>
          <p:cNvPr id="6" name="Rectangle 5">
            <a:extLst>
              <a:ext uri="{FF2B5EF4-FFF2-40B4-BE49-F238E27FC236}">
                <a16:creationId xmlns:a16="http://schemas.microsoft.com/office/drawing/2014/main" id="{B53C0033-8D9E-604C-9B28-5FDD36C6C800}"/>
              </a:ext>
            </a:extLst>
          </p:cNvPr>
          <p:cNvSpPr/>
          <p:nvPr/>
        </p:nvSpPr>
        <p:spPr>
          <a:xfrm>
            <a:off x="9200341" y="1168380"/>
            <a:ext cx="2349402" cy="221616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TWAS</a:t>
            </a:r>
          </a:p>
        </p:txBody>
      </p:sp>
      <p:sp>
        <p:nvSpPr>
          <p:cNvPr id="7" name="Rectangle 6">
            <a:extLst>
              <a:ext uri="{FF2B5EF4-FFF2-40B4-BE49-F238E27FC236}">
                <a16:creationId xmlns:a16="http://schemas.microsoft.com/office/drawing/2014/main" id="{3544A235-B4DC-0446-A2FD-C7DAEC5F0F98}"/>
              </a:ext>
            </a:extLst>
          </p:cNvPr>
          <p:cNvSpPr/>
          <p:nvPr/>
        </p:nvSpPr>
        <p:spPr>
          <a:xfrm>
            <a:off x="6629400"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8132861"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79970"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43087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81481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43087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8378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52532"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29125"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76621" y="1279215"/>
            <a:ext cx="976549" cy="261610"/>
          </a:xfrm>
          <a:prstGeom prst="rect">
            <a:avLst/>
          </a:prstGeom>
          <a:noFill/>
        </p:spPr>
        <p:txBody>
          <a:bodyPr wrap="none" rtlCol="0">
            <a:spAutoFit/>
          </a:bodyPr>
          <a:lstStyle/>
          <a:p>
            <a:r>
              <a:rPr lang="en-US" sz="1100" dirty="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07327" y="2603792"/>
            <a:ext cx="1140056" cy="261610"/>
          </a:xfrm>
          <a:prstGeom prst="rect">
            <a:avLst/>
          </a:prstGeom>
          <a:noFill/>
        </p:spPr>
        <p:txBody>
          <a:bodyPr wrap="none" rtlCol="0">
            <a:spAutoFit/>
          </a:bodyPr>
          <a:lstStyle/>
          <a:p>
            <a:r>
              <a:rPr lang="en-US" sz="1100" dirty="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414100" y="2848178"/>
            <a:ext cx="1578592" cy="116077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6052904" y="2399858"/>
            <a:ext cx="954083"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5" idx="1"/>
          </p:cNvCxnSpPr>
          <p:nvPr/>
        </p:nvCxnSpPr>
        <p:spPr>
          <a:xfrm flipV="1">
            <a:off x="7327596" y="2171699"/>
            <a:ext cx="2045004" cy="22815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926011" y="2865382"/>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5" idx="0"/>
            <a:endCxn id="31" idx="2"/>
          </p:cNvCxnSpPr>
          <p:nvPr/>
        </p:nvCxnSpPr>
        <p:spPr>
          <a:xfrm rot="16200000" flipH="1" flipV="1">
            <a:off x="8801337" y="264164"/>
            <a:ext cx="43492" cy="2944162"/>
          </a:xfrm>
          <a:prstGeom prst="bentConnector4">
            <a:avLst>
              <a:gd name="adj1" fmla="val -525614"/>
              <a:gd name="adj2" fmla="val 65668"/>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83936" y="1731411"/>
            <a:ext cx="946458"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p:cNvCxnSpPr>
          <p:nvPr/>
        </p:nvCxnSpPr>
        <p:spPr>
          <a:xfrm rot="10800000" flipV="1">
            <a:off x="3133612" y="1731410"/>
            <a:ext cx="1681203" cy="248644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4765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a:t>
            </a:r>
            <a:r>
              <a:rPr lang="en-US" dirty="0" err="1"/>
              <a:t>kafka</a:t>
            </a:r>
            <a:endParaRPr lang="en-US" dirty="0"/>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dirty="0"/>
              <a:t>(</a:t>
            </a:r>
            <a:r>
              <a:rPr lang="en-US" sz="1467" dirty="0" err="1"/>
              <a:t>key,values</a:t>
            </a:r>
            <a:r>
              <a:rPr lang="en-US" sz="1467" dirty="0"/>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dirty="0"/>
              <a:t>(24, (24, “</a:t>
            </a:r>
            <a:r>
              <a:rPr lang="en-US" sz="1333" dirty="0" err="1"/>
              <a:t>abc</a:t>
            </a:r>
            <a:r>
              <a:rPr lang="en-US" sz="1333" dirty="0"/>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40</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dirty="0">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dirty="0">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42</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43</a:t>
            </a:fld>
            <a:endParaRPr lang="en-US"/>
          </a:p>
        </p:txBody>
      </p:sp>
    </p:spTree>
    <p:extLst>
      <p:ext uri="{BB962C8B-B14F-4D97-AF65-F5344CB8AC3E}">
        <p14:creationId xmlns:p14="http://schemas.microsoft.com/office/powerpoint/2010/main" val="4235636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dirty="0"/>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dirty="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45</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a:t>
            </a:r>
            <a:r>
              <a:rPr lang="en-US" sz="1200" dirty="0" err="1">
                <a:solidFill>
                  <a:schemeClr val="accent1">
                    <a:lumMod val="50000"/>
                  </a:schemeClr>
                </a:solidFill>
              </a:rPr>
              <a:t>Oinc</a:t>
            </a:r>
            <a:r>
              <a:rPr lang="en-US" sz="1200" dirty="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p:txBody>
          <a:bodyPr/>
          <a:lstStyle/>
          <a:p>
            <a:fld id="{C565C23E-6D76-459C-BC14-A9049E4EE889}" type="slidenum">
              <a:rPr lang="en-US" smtClean="0"/>
              <a:t>46</a:t>
            </a:fld>
            <a:endParaRPr lang="en-US"/>
          </a:p>
        </p:txBody>
      </p:sp>
      <p:sp>
        <p:nvSpPr>
          <p:cNvPr id="3" name="Freeform 2">
            <a:extLst>
              <a:ext uri="{FF2B5EF4-FFF2-40B4-BE49-F238E27FC236}">
                <a16:creationId xmlns:a16="http://schemas.microsoft.com/office/drawing/2014/main" id="{49AB875C-10FC-2641-ABC4-51383D9792B5}"/>
              </a:ext>
            </a:extLst>
          </p:cNvPr>
          <p:cNvSpPr/>
          <p:nvPr/>
        </p:nvSpPr>
        <p:spPr>
          <a:xfrm>
            <a:off x="689113" y="450573"/>
            <a:ext cx="8163057" cy="5736217"/>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5A8647C-0F18-F344-8609-AC56CC1154DB}"/>
              </a:ext>
            </a:extLst>
          </p:cNvPr>
          <p:cNvSpPr txBox="1"/>
          <p:nvPr/>
        </p:nvSpPr>
        <p:spPr>
          <a:xfrm>
            <a:off x="4379843" y="450574"/>
            <a:ext cx="3061416" cy="369332"/>
          </a:xfrm>
          <a:prstGeom prst="rect">
            <a:avLst/>
          </a:prstGeom>
          <a:noFill/>
        </p:spPr>
        <p:txBody>
          <a:bodyPr wrap="none" rtlCol="0">
            <a:spAutoFit/>
          </a:bodyPr>
          <a:lstStyle/>
          <a:p>
            <a:r>
              <a:rPr lang="en-US" dirty="0"/>
              <a:t>Kc-container-shipment context</a:t>
            </a:r>
          </a:p>
        </p:txBody>
      </p:sp>
      <p:sp>
        <p:nvSpPr>
          <p:cNvPr id="5" name="Freeform 4">
            <a:extLst>
              <a:ext uri="{FF2B5EF4-FFF2-40B4-BE49-F238E27FC236}">
                <a16:creationId xmlns:a16="http://schemas.microsoft.com/office/drawing/2014/main" id="{84F92809-0390-E241-86D7-B172F2993794}"/>
              </a:ext>
            </a:extLst>
          </p:cNvPr>
          <p:cNvSpPr/>
          <p:nvPr/>
        </p:nvSpPr>
        <p:spPr>
          <a:xfrm>
            <a:off x="1575880" y="1384022"/>
            <a:ext cx="2803963" cy="3226889"/>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A6EDF67-19AC-2E42-BA18-DDE123D40BC7}"/>
              </a:ext>
            </a:extLst>
          </p:cNvPr>
          <p:cNvSpPr txBox="1"/>
          <p:nvPr/>
        </p:nvSpPr>
        <p:spPr>
          <a:xfrm>
            <a:off x="2245845" y="1772810"/>
            <a:ext cx="1512658" cy="369332"/>
          </a:xfrm>
          <a:prstGeom prst="rect">
            <a:avLst/>
          </a:prstGeom>
          <a:noFill/>
        </p:spPr>
        <p:txBody>
          <a:bodyPr wrap="none" rtlCol="0">
            <a:spAutoFit/>
          </a:bodyPr>
          <a:lstStyle/>
          <a:p>
            <a:r>
              <a:rPr lang="en-US" dirty="0"/>
              <a:t>Order Context</a:t>
            </a:r>
          </a:p>
        </p:txBody>
      </p:sp>
      <p:sp>
        <p:nvSpPr>
          <p:cNvPr id="8" name="Freeform 7">
            <a:extLst>
              <a:ext uri="{FF2B5EF4-FFF2-40B4-BE49-F238E27FC236}">
                <a16:creationId xmlns:a16="http://schemas.microsoft.com/office/drawing/2014/main" id="{79BF872E-2EA1-8048-9920-2945243AC870}"/>
              </a:ext>
            </a:extLst>
          </p:cNvPr>
          <p:cNvSpPr/>
          <p:nvPr/>
        </p:nvSpPr>
        <p:spPr>
          <a:xfrm>
            <a:off x="4649821" y="1614791"/>
            <a:ext cx="3949522" cy="3540869"/>
          </a:xfrm>
          <a:custGeom>
            <a:avLst/>
            <a:gdLst>
              <a:gd name="connsiteX0" fmla="*/ 1400783 w 3949522"/>
              <a:gd name="connsiteY0" fmla="*/ 97277 h 3540869"/>
              <a:gd name="connsiteX1" fmla="*/ 1400783 w 3949522"/>
              <a:gd name="connsiteY1" fmla="*/ 97277 h 3540869"/>
              <a:gd name="connsiteX2" fmla="*/ 1245141 w 3949522"/>
              <a:gd name="connsiteY2" fmla="*/ 233464 h 3540869"/>
              <a:gd name="connsiteX3" fmla="*/ 1167319 w 3949522"/>
              <a:gd name="connsiteY3" fmla="*/ 291830 h 3540869"/>
              <a:gd name="connsiteX4" fmla="*/ 1050588 w 3949522"/>
              <a:gd name="connsiteY4" fmla="*/ 428018 h 3540869"/>
              <a:gd name="connsiteX5" fmla="*/ 972766 w 3949522"/>
              <a:gd name="connsiteY5" fmla="*/ 486383 h 3540869"/>
              <a:gd name="connsiteX6" fmla="*/ 875490 w 3949522"/>
              <a:gd name="connsiteY6" fmla="*/ 622571 h 3540869"/>
              <a:gd name="connsiteX7" fmla="*/ 817124 w 3949522"/>
              <a:gd name="connsiteY7" fmla="*/ 680937 h 3540869"/>
              <a:gd name="connsiteX8" fmla="*/ 778213 w 3949522"/>
              <a:gd name="connsiteY8" fmla="*/ 739303 h 3540869"/>
              <a:gd name="connsiteX9" fmla="*/ 719847 w 3949522"/>
              <a:gd name="connsiteY9" fmla="*/ 797669 h 3540869"/>
              <a:gd name="connsiteX10" fmla="*/ 642026 w 3949522"/>
              <a:gd name="connsiteY10" fmla="*/ 894945 h 3540869"/>
              <a:gd name="connsiteX11" fmla="*/ 466928 w 3949522"/>
              <a:gd name="connsiteY11" fmla="*/ 1070043 h 3540869"/>
              <a:gd name="connsiteX12" fmla="*/ 408562 w 3949522"/>
              <a:gd name="connsiteY12" fmla="*/ 1128409 h 3540869"/>
              <a:gd name="connsiteX13" fmla="*/ 369651 w 3949522"/>
              <a:gd name="connsiteY13" fmla="*/ 1186775 h 3540869"/>
              <a:gd name="connsiteX14" fmla="*/ 291830 w 3949522"/>
              <a:gd name="connsiteY14" fmla="*/ 1420239 h 3540869"/>
              <a:gd name="connsiteX15" fmla="*/ 252919 w 3949522"/>
              <a:gd name="connsiteY15" fmla="*/ 1536971 h 3540869"/>
              <a:gd name="connsiteX16" fmla="*/ 175098 w 3949522"/>
              <a:gd name="connsiteY16" fmla="*/ 1712069 h 3540869"/>
              <a:gd name="connsiteX17" fmla="*/ 136188 w 3949522"/>
              <a:gd name="connsiteY17" fmla="*/ 1906622 h 3540869"/>
              <a:gd name="connsiteX18" fmla="*/ 97277 w 3949522"/>
              <a:gd name="connsiteY18" fmla="*/ 2023354 h 3540869"/>
              <a:gd name="connsiteX19" fmla="*/ 77822 w 3949522"/>
              <a:gd name="connsiteY19" fmla="*/ 2081720 h 3540869"/>
              <a:gd name="connsiteX20" fmla="*/ 58366 w 3949522"/>
              <a:gd name="connsiteY20" fmla="*/ 2140086 h 3540869"/>
              <a:gd name="connsiteX21" fmla="*/ 19456 w 3949522"/>
              <a:gd name="connsiteY21" fmla="*/ 2315183 h 3540869"/>
              <a:gd name="connsiteX22" fmla="*/ 0 w 3949522"/>
              <a:gd name="connsiteY22" fmla="*/ 2373549 h 3540869"/>
              <a:gd name="connsiteX23" fmla="*/ 19456 w 3949522"/>
              <a:gd name="connsiteY23" fmla="*/ 2723745 h 3540869"/>
              <a:gd name="connsiteX24" fmla="*/ 38911 w 3949522"/>
              <a:gd name="connsiteY24" fmla="*/ 2782111 h 3540869"/>
              <a:gd name="connsiteX25" fmla="*/ 97277 w 3949522"/>
              <a:gd name="connsiteY25" fmla="*/ 2937754 h 3540869"/>
              <a:gd name="connsiteX26" fmla="*/ 116732 w 3949522"/>
              <a:gd name="connsiteY26" fmla="*/ 2996120 h 3540869"/>
              <a:gd name="connsiteX27" fmla="*/ 252919 w 3949522"/>
              <a:gd name="connsiteY27" fmla="*/ 3171218 h 3540869"/>
              <a:gd name="connsiteX28" fmla="*/ 291830 w 3949522"/>
              <a:gd name="connsiteY28" fmla="*/ 3229583 h 3540869"/>
              <a:gd name="connsiteX29" fmla="*/ 525294 w 3949522"/>
              <a:gd name="connsiteY29" fmla="*/ 3346315 h 3540869"/>
              <a:gd name="connsiteX30" fmla="*/ 642026 w 3949522"/>
              <a:gd name="connsiteY30" fmla="*/ 3385226 h 3540869"/>
              <a:gd name="connsiteX31" fmla="*/ 719847 w 3949522"/>
              <a:gd name="connsiteY31" fmla="*/ 3404681 h 3540869"/>
              <a:gd name="connsiteX32" fmla="*/ 856034 w 3949522"/>
              <a:gd name="connsiteY32" fmla="*/ 3443592 h 3540869"/>
              <a:gd name="connsiteX33" fmla="*/ 972766 w 3949522"/>
              <a:gd name="connsiteY33" fmla="*/ 3501958 h 3540869"/>
              <a:gd name="connsiteX34" fmla="*/ 1031132 w 3949522"/>
              <a:gd name="connsiteY34" fmla="*/ 3540869 h 3540869"/>
              <a:gd name="connsiteX35" fmla="*/ 1498060 w 3949522"/>
              <a:gd name="connsiteY35" fmla="*/ 3521413 h 3540869"/>
              <a:gd name="connsiteX36" fmla="*/ 1653702 w 3949522"/>
              <a:gd name="connsiteY36" fmla="*/ 3463047 h 3540869"/>
              <a:gd name="connsiteX37" fmla="*/ 1731524 w 3949522"/>
              <a:gd name="connsiteY37" fmla="*/ 3443592 h 3540869"/>
              <a:gd name="connsiteX38" fmla="*/ 1848256 w 3949522"/>
              <a:gd name="connsiteY38" fmla="*/ 3365771 h 3540869"/>
              <a:gd name="connsiteX39" fmla="*/ 1984443 w 3949522"/>
              <a:gd name="connsiteY39" fmla="*/ 3307405 h 3540869"/>
              <a:gd name="connsiteX40" fmla="*/ 2101175 w 3949522"/>
              <a:gd name="connsiteY40" fmla="*/ 3229583 h 3540869"/>
              <a:gd name="connsiteX41" fmla="*/ 2198451 w 3949522"/>
              <a:gd name="connsiteY41" fmla="*/ 3190673 h 3540869"/>
              <a:gd name="connsiteX42" fmla="*/ 2295728 w 3949522"/>
              <a:gd name="connsiteY42" fmla="*/ 3132307 h 3540869"/>
              <a:gd name="connsiteX43" fmla="*/ 2412460 w 3949522"/>
              <a:gd name="connsiteY43" fmla="*/ 3093396 h 3540869"/>
              <a:gd name="connsiteX44" fmla="*/ 2470826 w 3949522"/>
              <a:gd name="connsiteY44" fmla="*/ 3073941 h 3540869"/>
              <a:gd name="connsiteX45" fmla="*/ 2548647 w 3949522"/>
              <a:gd name="connsiteY45" fmla="*/ 3035030 h 3540869"/>
              <a:gd name="connsiteX46" fmla="*/ 2645924 w 3949522"/>
              <a:gd name="connsiteY46" fmla="*/ 2976664 h 3540869"/>
              <a:gd name="connsiteX47" fmla="*/ 2859932 w 3949522"/>
              <a:gd name="connsiteY47" fmla="*/ 2879388 h 3540869"/>
              <a:gd name="connsiteX48" fmla="*/ 3015575 w 3949522"/>
              <a:gd name="connsiteY48" fmla="*/ 2762656 h 3540869"/>
              <a:gd name="connsiteX49" fmla="*/ 3151762 w 3949522"/>
              <a:gd name="connsiteY49" fmla="*/ 2607013 h 3540869"/>
              <a:gd name="connsiteX50" fmla="*/ 3229583 w 3949522"/>
              <a:gd name="connsiteY50" fmla="*/ 2529192 h 3540869"/>
              <a:gd name="connsiteX51" fmla="*/ 3268494 w 3949522"/>
              <a:gd name="connsiteY51" fmla="*/ 2470826 h 3540869"/>
              <a:gd name="connsiteX52" fmla="*/ 3385226 w 3949522"/>
              <a:gd name="connsiteY52" fmla="*/ 2354094 h 3540869"/>
              <a:gd name="connsiteX53" fmla="*/ 3443592 w 3949522"/>
              <a:gd name="connsiteY53" fmla="*/ 2276273 h 3540869"/>
              <a:gd name="connsiteX54" fmla="*/ 3599234 w 3949522"/>
              <a:gd name="connsiteY54" fmla="*/ 2140086 h 3540869"/>
              <a:gd name="connsiteX55" fmla="*/ 3638145 w 3949522"/>
              <a:gd name="connsiteY55" fmla="*/ 2081720 h 3540869"/>
              <a:gd name="connsiteX56" fmla="*/ 3696511 w 3949522"/>
              <a:gd name="connsiteY56" fmla="*/ 2023354 h 3540869"/>
              <a:gd name="connsiteX57" fmla="*/ 3735422 w 3949522"/>
              <a:gd name="connsiteY57" fmla="*/ 1964988 h 3540869"/>
              <a:gd name="connsiteX58" fmla="*/ 3852153 w 3949522"/>
              <a:gd name="connsiteY58" fmla="*/ 1887166 h 3540869"/>
              <a:gd name="connsiteX59" fmla="*/ 3910519 w 3949522"/>
              <a:gd name="connsiteY59" fmla="*/ 1848256 h 3540869"/>
              <a:gd name="connsiteX60" fmla="*/ 3949430 w 3949522"/>
              <a:gd name="connsiteY60" fmla="*/ 1789890 h 3540869"/>
              <a:gd name="connsiteX61" fmla="*/ 3910519 w 3949522"/>
              <a:gd name="connsiteY61" fmla="*/ 1459149 h 3540869"/>
              <a:gd name="connsiteX62" fmla="*/ 3871609 w 3949522"/>
              <a:gd name="connsiteY62" fmla="*/ 1400783 h 3540869"/>
              <a:gd name="connsiteX63" fmla="*/ 3832698 w 3949522"/>
              <a:gd name="connsiteY63" fmla="*/ 1284052 h 3540869"/>
              <a:gd name="connsiteX64" fmla="*/ 3793788 w 3949522"/>
              <a:gd name="connsiteY64" fmla="*/ 1167320 h 3540869"/>
              <a:gd name="connsiteX65" fmla="*/ 3774332 w 3949522"/>
              <a:gd name="connsiteY65" fmla="*/ 1108954 h 3540869"/>
              <a:gd name="connsiteX66" fmla="*/ 3735422 w 3949522"/>
              <a:gd name="connsiteY66" fmla="*/ 953311 h 3540869"/>
              <a:gd name="connsiteX67" fmla="*/ 3677056 w 3949522"/>
              <a:gd name="connsiteY67" fmla="*/ 758758 h 3540869"/>
              <a:gd name="connsiteX68" fmla="*/ 3657600 w 3949522"/>
              <a:gd name="connsiteY68" fmla="*/ 700392 h 3540869"/>
              <a:gd name="connsiteX69" fmla="*/ 3560324 w 3949522"/>
              <a:gd name="connsiteY69" fmla="*/ 583660 h 3540869"/>
              <a:gd name="connsiteX70" fmla="*/ 3424136 w 3949522"/>
              <a:gd name="connsiteY70" fmla="*/ 428018 h 3540869"/>
              <a:gd name="connsiteX71" fmla="*/ 3268494 w 3949522"/>
              <a:gd name="connsiteY71" fmla="*/ 291830 h 3540869"/>
              <a:gd name="connsiteX72" fmla="*/ 3210128 w 3949522"/>
              <a:gd name="connsiteY72" fmla="*/ 252920 h 3540869"/>
              <a:gd name="connsiteX73" fmla="*/ 3151762 w 3949522"/>
              <a:gd name="connsiteY73" fmla="*/ 214009 h 3540869"/>
              <a:gd name="connsiteX74" fmla="*/ 3093396 w 3949522"/>
              <a:gd name="connsiteY74" fmla="*/ 194554 h 3540869"/>
              <a:gd name="connsiteX75" fmla="*/ 2937753 w 3949522"/>
              <a:gd name="connsiteY75" fmla="*/ 116732 h 3540869"/>
              <a:gd name="connsiteX76" fmla="*/ 2879388 w 3949522"/>
              <a:gd name="connsiteY76" fmla="*/ 77822 h 3540869"/>
              <a:gd name="connsiteX77" fmla="*/ 2782111 w 3949522"/>
              <a:gd name="connsiteY77" fmla="*/ 58366 h 3540869"/>
              <a:gd name="connsiteX78" fmla="*/ 2568102 w 3949522"/>
              <a:gd name="connsiteY78" fmla="*/ 0 h 3540869"/>
              <a:gd name="connsiteX79" fmla="*/ 1517515 w 3949522"/>
              <a:gd name="connsiteY79" fmla="*/ 38911 h 3540869"/>
              <a:gd name="connsiteX80" fmla="*/ 1459149 w 3949522"/>
              <a:gd name="connsiteY80" fmla="*/ 58366 h 3540869"/>
              <a:gd name="connsiteX81" fmla="*/ 1400783 w 3949522"/>
              <a:gd name="connsiteY81" fmla="*/ 97277 h 354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949522" h="3540869">
                <a:moveTo>
                  <a:pt x="1400783" y="97277"/>
                </a:moveTo>
                <a:lnTo>
                  <a:pt x="1400783" y="97277"/>
                </a:lnTo>
                <a:cubicBezTo>
                  <a:pt x="1348902" y="142673"/>
                  <a:pt x="1298100" y="189331"/>
                  <a:pt x="1245141" y="233464"/>
                </a:cubicBezTo>
                <a:cubicBezTo>
                  <a:pt x="1220231" y="254222"/>
                  <a:pt x="1191939" y="270728"/>
                  <a:pt x="1167319" y="291830"/>
                </a:cubicBezTo>
                <a:cubicBezTo>
                  <a:pt x="1019067" y="418903"/>
                  <a:pt x="1204372" y="274234"/>
                  <a:pt x="1050588" y="428018"/>
                </a:cubicBezTo>
                <a:cubicBezTo>
                  <a:pt x="1027660" y="450946"/>
                  <a:pt x="995694" y="463455"/>
                  <a:pt x="972766" y="486383"/>
                </a:cubicBezTo>
                <a:cubicBezTo>
                  <a:pt x="902676" y="556472"/>
                  <a:pt x="930724" y="556290"/>
                  <a:pt x="875490" y="622571"/>
                </a:cubicBezTo>
                <a:cubicBezTo>
                  <a:pt x="857876" y="643708"/>
                  <a:pt x="834738" y="659800"/>
                  <a:pt x="817124" y="680937"/>
                </a:cubicBezTo>
                <a:cubicBezTo>
                  <a:pt x="802155" y="698900"/>
                  <a:pt x="793182" y="721340"/>
                  <a:pt x="778213" y="739303"/>
                </a:cubicBezTo>
                <a:cubicBezTo>
                  <a:pt x="760599" y="760440"/>
                  <a:pt x="737965" y="776963"/>
                  <a:pt x="719847" y="797669"/>
                </a:cubicBezTo>
                <a:cubicBezTo>
                  <a:pt x="692503" y="828920"/>
                  <a:pt x="669959" y="864219"/>
                  <a:pt x="642026" y="894945"/>
                </a:cubicBezTo>
                <a:lnTo>
                  <a:pt x="466928" y="1070043"/>
                </a:lnTo>
                <a:cubicBezTo>
                  <a:pt x="447473" y="1089498"/>
                  <a:pt x="423824" y="1105516"/>
                  <a:pt x="408562" y="1128409"/>
                </a:cubicBezTo>
                <a:lnTo>
                  <a:pt x="369651" y="1186775"/>
                </a:lnTo>
                <a:lnTo>
                  <a:pt x="291830" y="1420239"/>
                </a:lnTo>
                <a:cubicBezTo>
                  <a:pt x="291828" y="1420244"/>
                  <a:pt x="252922" y="1536967"/>
                  <a:pt x="252919" y="1536971"/>
                </a:cubicBezTo>
                <a:cubicBezTo>
                  <a:pt x="208857" y="1603065"/>
                  <a:pt x="190532" y="1619462"/>
                  <a:pt x="175098" y="1712069"/>
                </a:cubicBezTo>
                <a:cubicBezTo>
                  <a:pt x="161952" y="1790944"/>
                  <a:pt x="157954" y="1834069"/>
                  <a:pt x="136188" y="1906622"/>
                </a:cubicBezTo>
                <a:cubicBezTo>
                  <a:pt x="124402" y="1945908"/>
                  <a:pt x="110247" y="1984443"/>
                  <a:pt x="97277" y="2023354"/>
                </a:cubicBezTo>
                <a:lnTo>
                  <a:pt x="77822" y="2081720"/>
                </a:lnTo>
                <a:cubicBezTo>
                  <a:pt x="71337" y="2101175"/>
                  <a:pt x="62388" y="2119976"/>
                  <a:pt x="58366" y="2140086"/>
                </a:cubicBezTo>
                <a:cubicBezTo>
                  <a:pt x="44995" y="2206944"/>
                  <a:pt x="37772" y="2251079"/>
                  <a:pt x="19456" y="2315183"/>
                </a:cubicBezTo>
                <a:cubicBezTo>
                  <a:pt x="13822" y="2334902"/>
                  <a:pt x="6485" y="2354094"/>
                  <a:pt x="0" y="2373549"/>
                </a:cubicBezTo>
                <a:cubicBezTo>
                  <a:pt x="6485" y="2490281"/>
                  <a:pt x="8372" y="2607360"/>
                  <a:pt x="19456" y="2723745"/>
                </a:cubicBezTo>
                <a:cubicBezTo>
                  <a:pt x="21400" y="2744160"/>
                  <a:pt x="33277" y="2762392"/>
                  <a:pt x="38911" y="2782111"/>
                </a:cubicBezTo>
                <a:cubicBezTo>
                  <a:pt x="90152" y="2961456"/>
                  <a:pt x="19561" y="2756416"/>
                  <a:pt x="97277" y="2937754"/>
                </a:cubicBezTo>
                <a:cubicBezTo>
                  <a:pt x="105355" y="2956604"/>
                  <a:pt x="106773" y="2978193"/>
                  <a:pt x="116732" y="2996120"/>
                </a:cubicBezTo>
                <a:cubicBezTo>
                  <a:pt x="215071" y="3173131"/>
                  <a:pt x="158393" y="3057788"/>
                  <a:pt x="252919" y="3171218"/>
                </a:cubicBezTo>
                <a:cubicBezTo>
                  <a:pt x="267888" y="3189181"/>
                  <a:pt x="274233" y="3214186"/>
                  <a:pt x="291830" y="3229583"/>
                </a:cubicBezTo>
                <a:cubicBezTo>
                  <a:pt x="384670" y="3310818"/>
                  <a:pt x="415082" y="3309578"/>
                  <a:pt x="525294" y="3346315"/>
                </a:cubicBezTo>
                <a:lnTo>
                  <a:pt x="642026" y="3385226"/>
                </a:lnTo>
                <a:cubicBezTo>
                  <a:pt x="667966" y="3391711"/>
                  <a:pt x="694137" y="3397335"/>
                  <a:pt x="719847" y="3404681"/>
                </a:cubicBezTo>
                <a:cubicBezTo>
                  <a:pt x="915222" y="3460503"/>
                  <a:pt x="612754" y="3382773"/>
                  <a:pt x="856034" y="3443592"/>
                </a:cubicBezTo>
                <a:cubicBezTo>
                  <a:pt x="1023303" y="3555106"/>
                  <a:pt x="811669" y="3421409"/>
                  <a:pt x="972766" y="3501958"/>
                </a:cubicBezTo>
                <a:cubicBezTo>
                  <a:pt x="993680" y="3512415"/>
                  <a:pt x="1011677" y="3527899"/>
                  <a:pt x="1031132" y="3540869"/>
                </a:cubicBezTo>
                <a:cubicBezTo>
                  <a:pt x="1186775" y="3534384"/>
                  <a:pt x="1342678" y="3532512"/>
                  <a:pt x="1498060" y="3521413"/>
                </a:cubicBezTo>
                <a:cubicBezTo>
                  <a:pt x="1580315" y="3515538"/>
                  <a:pt x="1577674" y="3491557"/>
                  <a:pt x="1653702" y="3463047"/>
                </a:cubicBezTo>
                <a:cubicBezTo>
                  <a:pt x="1678739" y="3453658"/>
                  <a:pt x="1705583" y="3450077"/>
                  <a:pt x="1731524" y="3443592"/>
                </a:cubicBezTo>
                <a:cubicBezTo>
                  <a:pt x="1770435" y="3417652"/>
                  <a:pt x="1803891" y="3380560"/>
                  <a:pt x="1848256" y="3365771"/>
                </a:cubicBezTo>
                <a:cubicBezTo>
                  <a:pt x="1908633" y="3345645"/>
                  <a:pt x="1924345" y="3343464"/>
                  <a:pt x="1984443" y="3307405"/>
                </a:cubicBezTo>
                <a:cubicBezTo>
                  <a:pt x="2024544" y="3283345"/>
                  <a:pt x="2057755" y="3246951"/>
                  <a:pt x="2101175" y="3229583"/>
                </a:cubicBezTo>
                <a:cubicBezTo>
                  <a:pt x="2133600" y="3216613"/>
                  <a:pt x="2167215" y="3206291"/>
                  <a:pt x="2198451" y="3190673"/>
                </a:cubicBezTo>
                <a:cubicBezTo>
                  <a:pt x="2232273" y="3173762"/>
                  <a:pt x="2261303" y="3147955"/>
                  <a:pt x="2295728" y="3132307"/>
                </a:cubicBezTo>
                <a:cubicBezTo>
                  <a:pt x="2333067" y="3115335"/>
                  <a:pt x="2373549" y="3106366"/>
                  <a:pt x="2412460" y="3093396"/>
                </a:cubicBezTo>
                <a:cubicBezTo>
                  <a:pt x="2431915" y="3086911"/>
                  <a:pt x="2452483" y="3083112"/>
                  <a:pt x="2470826" y="3073941"/>
                </a:cubicBezTo>
                <a:cubicBezTo>
                  <a:pt x="2496766" y="3060971"/>
                  <a:pt x="2523294" y="3049115"/>
                  <a:pt x="2548647" y="3035030"/>
                </a:cubicBezTo>
                <a:cubicBezTo>
                  <a:pt x="2581703" y="3016666"/>
                  <a:pt x="2612102" y="2993575"/>
                  <a:pt x="2645924" y="2976664"/>
                </a:cubicBezTo>
                <a:cubicBezTo>
                  <a:pt x="2773402" y="2912925"/>
                  <a:pt x="2646111" y="3039753"/>
                  <a:pt x="2859932" y="2879388"/>
                </a:cubicBezTo>
                <a:cubicBezTo>
                  <a:pt x="2911813" y="2840477"/>
                  <a:pt x="2969718" y="2808513"/>
                  <a:pt x="3015575" y="2762656"/>
                </a:cubicBezTo>
                <a:cubicBezTo>
                  <a:pt x="3237571" y="2540660"/>
                  <a:pt x="2964216" y="2821352"/>
                  <a:pt x="3151762" y="2607013"/>
                </a:cubicBezTo>
                <a:cubicBezTo>
                  <a:pt x="3175919" y="2579405"/>
                  <a:pt x="3205709" y="2557045"/>
                  <a:pt x="3229583" y="2529192"/>
                </a:cubicBezTo>
                <a:cubicBezTo>
                  <a:pt x="3244800" y="2511439"/>
                  <a:pt x="3252960" y="2488302"/>
                  <a:pt x="3268494" y="2470826"/>
                </a:cubicBezTo>
                <a:cubicBezTo>
                  <a:pt x="3305053" y="2429698"/>
                  <a:pt x="3352209" y="2398116"/>
                  <a:pt x="3385226" y="2354094"/>
                </a:cubicBezTo>
                <a:cubicBezTo>
                  <a:pt x="3404681" y="2328154"/>
                  <a:pt x="3422240" y="2300676"/>
                  <a:pt x="3443592" y="2276273"/>
                </a:cubicBezTo>
                <a:cubicBezTo>
                  <a:pt x="3655776" y="2033777"/>
                  <a:pt x="3393569" y="2345751"/>
                  <a:pt x="3599234" y="2140086"/>
                </a:cubicBezTo>
                <a:cubicBezTo>
                  <a:pt x="3615768" y="2123552"/>
                  <a:pt x="3623176" y="2099683"/>
                  <a:pt x="3638145" y="2081720"/>
                </a:cubicBezTo>
                <a:cubicBezTo>
                  <a:pt x="3655759" y="2060583"/>
                  <a:pt x="3678897" y="2044491"/>
                  <a:pt x="3696511" y="2023354"/>
                </a:cubicBezTo>
                <a:cubicBezTo>
                  <a:pt x="3711480" y="2005391"/>
                  <a:pt x="3717825" y="1980386"/>
                  <a:pt x="3735422" y="1964988"/>
                </a:cubicBezTo>
                <a:cubicBezTo>
                  <a:pt x="3770616" y="1934193"/>
                  <a:pt x="3813243" y="1913106"/>
                  <a:pt x="3852153" y="1887166"/>
                </a:cubicBezTo>
                <a:lnTo>
                  <a:pt x="3910519" y="1848256"/>
                </a:lnTo>
                <a:cubicBezTo>
                  <a:pt x="3923489" y="1828801"/>
                  <a:pt x="3947971" y="1813227"/>
                  <a:pt x="3949430" y="1789890"/>
                </a:cubicBezTo>
                <a:cubicBezTo>
                  <a:pt x="3950455" y="1773495"/>
                  <a:pt x="3943358" y="1535775"/>
                  <a:pt x="3910519" y="1459149"/>
                </a:cubicBezTo>
                <a:cubicBezTo>
                  <a:pt x="3901308" y="1437657"/>
                  <a:pt x="3881105" y="1422150"/>
                  <a:pt x="3871609" y="1400783"/>
                </a:cubicBezTo>
                <a:cubicBezTo>
                  <a:pt x="3854951" y="1363303"/>
                  <a:pt x="3845668" y="1322962"/>
                  <a:pt x="3832698" y="1284052"/>
                </a:cubicBezTo>
                <a:lnTo>
                  <a:pt x="3793788" y="1167320"/>
                </a:lnTo>
                <a:cubicBezTo>
                  <a:pt x="3787303" y="1147865"/>
                  <a:pt x="3778354" y="1129064"/>
                  <a:pt x="3774332" y="1108954"/>
                </a:cubicBezTo>
                <a:cubicBezTo>
                  <a:pt x="3734782" y="911202"/>
                  <a:pt x="3775302" y="1092888"/>
                  <a:pt x="3735422" y="953311"/>
                </a:cubicBezTo>
                <a:cubicBezTo>
                  <a:pt x="3676622" y="747512"/>
                  <a:pt x="3769513" y="1036130"/>
                  <a:pt x="3677056" y="758758"/>
                </a:cubicBezTo>
                <a:cubicBezTo>
                  <a:pt x="3670571" y="739303"/>
                  <a:pt x="3668976" y="717456"/>
                  <a:pt x="3657600" y="700392"/>
                </a:cubicBezTo>
                <a:cubicBezTo>
                  <a:pt x="3518573" y="491848"/>
                  <a:pt x="3735073" y="808336"/>
                  <a:pt x="3560324" y="583660"/>
                </a:cubicBezTo>
                <a:cubicBezTo>
                  <a:pt x="3438105" y="426522"/>
                  <a:pt x="3537126" y="503344"/>
                  <a:pt x="3424136" y="428018"/>
                </a:cubicBezTo>
                <a:cubicBezTo>
                  <a:pt x="3359286" y="330742"/>
                  <a:pt x="3404680" y="382621"/>
                  <a:pt x="3268494" y="291830"/>
                </a:cubicBezTo>
                <a:lnTo>
                  <a:pt x="3210128" y="252920"/>
                </a:lnTo>
                <a:cubicBezTo>
                  <a:pt x="3190673" y="239950"/>
                  <a:pt x="3173945" y="221403"/>
                  <a:pt x="3151762" y="214009"/>
                </a:cubicBezTo>
                <a:lnTo>
                  <a:pt x="3093396" y="194554"/>
                </a:lnTo>
                <a:cubicBezTo>
                  <a:pt x="2920565" y="64930"/>
                  <a:pt x="3107741" y="189584"/>
                  <a:pt x="2937753" y="116732"/>
                </a:cubicBezTo>
                <a:cubicBezTo>
                  <a:pt x="2916262" y="107521"/>
                  <a:pt x="2901281" y="86032"/>
                  <a:pt x="2879388" y="77822"/>
                </a:cubicBezTo>
                <a:cubicBezTo>
                  <a:pt x="2848426" y="66211"/>
                  <a:pt x="2814332" y="65802"/>
                  <a:pt x="2782111" y="58366"/>
                </a:cubicBezTo>
                <a:cubicBezTo>
                  <a:pt x="2639475" y="25450"/>
                  <a:pt x="2664584" y="32162"/>
                  <a:pt x="2568102" y="0"/>
                </a:cubicBezTo>
                <a:cubicBezTo>
                  <a:pt x="2464671" y="2523"/>
                  <a:pt x="1788037" y="5096"/>
                  <a:pt x="1517515" y="38911"/>
                </a:cubicBezTo>
                <a:cubicBezTo>
                  <a:pt x="1497166" y="41455"/>
                  <a:pt x="1478604" y="51881"/>
                  <a:pt x="1459149" y="58366"/>
                </a:cubicBezTo>
                <a:cubicBezTo>
                  <a:pt x="1415152" y="124363"/>
                  <a:pt x="1410511" y="90792"/>
                  <a:pt x="1400783" y="97277"/>
                </a:cubicBez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2D96588-7100-3F4E-8E14-19142BD39C3C}"/>
              </a:ext>
            </a:extLst>
          </p:cNvPr>
          <p:cNvSpPr txBox="1"/>
          <p:nvPr/>
        </p:nvSpPr>
        <p:spPr>
          <a:xfrm>
            <a:off x="5928601" y="1984124"/>
            <a:ext cx="1991764" cy="369332"/>
          </a:xfrm>
          <a:prstGeom prst="rect">
            <a:avLst/>
          </a:prstGeom>
          <a:noFill/>
        </p:spPr>
        <p:txBody>
          <a:bodyPr wrap="none" rtlCol="0">
            <a:spAutoFit/>
          </a:bodyPr>
          <a:lstStyle/>
          <a:p>
            <a:r>
              <a:rPr lang="en-US" dirty="0"/>
              <a:t>Container  Context</a:t>
            </a:r>
          </a:p>
        </p:txBody>
      </p:sp>
      <p:sp>
        <p:nvSpPr>
          <p:cNvPr id="10" name="Rectangle 9">
            <a:extLst>
              <a:ext uri="{FF2B5EF4-FFF2-40B4-BE49-F238E27FC236}">
                <a16:creationId xmlns:a16="http://schemas.microsoft.com/office/drawing/2014/main" id="{C6FB49FE-0AC0-9240-8F38-7DD725E4E8AE}"/>
              </a:ext>
            </a:extLst>
          </p:cNvPr>
          <p:cNvSpPr/>
          <p:nvPr/>
        </p:nvSpPr>
        <p:spPr>
          <a:xfrm>
            <a:off x="2520661" y="2610720"/>
            <a:ext cx="914400" cy="46857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Order</a:t>
            </a:r>
          </a:p>
        </p:txBody>
      </p:sp>
      <p:sp>
        <p:nvSpPr>
          <p:cNvPr id="11" name="Rectangle 10">
            <a:extLst>
              <a:ext uri="{FF2B5EF4-FFF2-40B4-BE49-F238E27FC236}">
                <a16:creationId xmlns:a16="http://schemas.microsoft.com/office/drawing/2014/main" id="{778DE887-D624-9D47-8F60-D56D3B1936E9}"/>
              </a:ext>
            </a:extLst>
          </p:cNvPr>
          <p:cNvSpPr/>
          <p:nvPr/>
        </p:nvSpPr>
        <p:spPr>
          <a:xfrm>
            <a:off x="6167381" y="2916647"/>
            <a:ext cx="1512657" cy="46857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Container</a:t>
            </a:r>
          </a:p>
        </p:txBody>
      </p:sp>
    </p:spTree>
    <p:extLst>
      <p:ext uri="{BB962C8B-B14F-4D97-AF65-F5344CB8AC3E}">
        <p14:creationId xmlns:p14="http://schemas.microsoft.com/office/powerpoint/2010/main" val="2979776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bg1"/>
                </a:solidFill>
              </a:rPr>
              <a:t>Container</a:t>
            </a:r>
            <a:r>
              <a:rPr lang="en-US" sz="1400" dirty="0">
                <a:solidFill>
                  <a:schemeClr val="bg1"/>
                </a:solidFill>
              </a:rPr>
              <a:t>: </a:t>
            </a:r>
          </a:p>
          <a:p>
            <a:endParaRPr lang="en-US" sz="1400" dirty="0">
              <a:solidFill>
                <a:schemeClr val="bg1"/>
              </a:solidFill>
            </a:endParaRPr>
          </a:p>
          <a:p>
            <a:r>
              <a:rPr lang="en-US" sz="1400" dirty="0">
                <a:solidFill>
                  <a:schemeClr val="bg1"/>
                </a:solidFill>
              </a:rPr>
              <a:t>Type</a:t>
            </a:r>
          </a:p>
          <a:p>
            <a:r>
              <a:rPr lang="en-US" sz="1400" dirty="0">
                <a:solidFill>
                  <a:schemeClr val="bg1"/>
                </a:solidFill>
              </a:rPr>
              <a:t>Location</a:t>
            </a:r>
          </a:p>
          <a:p>
            <a:r>
              <a:rPr lang="en-US" sz="1400" dirty="0">
                <a:solidFill>
                  <a:schemeClr val="bg1"/>
                </a:solidFill>
              </a:rPr>
              <a:t>Capacity</a:t>
            </a:r>
          </a:p>
          <a:p>
            <a:r>
              <a:rPr lang="en-US" sz="1400" dirty="0">
                <a:solidFill>
                  <a:schemeClr val="bg1"/>
                </a:solidFill>
              </a:rPr>
              <a:t>Brand</a:t>
            </a:r>
          </a:p>
          <a:p>
            <a:r>
              <a:rPr lang="en-US" sz="1400" dirty="0">
                <a:solidFill>
                  <a:schemeClr val="bg1"/>
                </a:solidFill>
              </a:rPr>
              <a:t>Status</a:t>
            </a:r>
          </a:p>
          <a:p>
            <a:endParaRPr lang="en-US" sz="1400" dirty="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dirty="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Messaging</a:t>
            </a:r>
            <a:endParaRPr lang="en-US" sz="1400" dirty="0">
              <a:solidFill>
                <a:srgbClr val="7030A0"/>
              </a:solidFill>
            </a:endParaRP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Config</a:t>
            </a:r>
            <a:r>
              <a:rPr lang="en-US" sz="1100" dirty="0"/>
              <a:t>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a:t>Config</a:t>
            </a:r>
            <a:endParaRPr lang="en-US" sz="1100" dirty="0"/>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dirty="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Pending</a:t>
            </a:r>
            <a:endParaRPr lang="en-US" sz="900" dirty="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Booked</a:t>
            </a:r>
            <a:endParaRPr lang="en-US" sz="900" dirty="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Assigned</a:t>
            </a:r>
            <a:endParaRPr lang="en-US" sz="900" dirty="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dirty="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rgbClr val="7030A0"/>
                </a:solidFill>
              </a:rPr>
              <a:t>Snapshot</a:t>
            </a:r>
            <a:endParaRPr lang="en-US" sz="900" dirty="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a:p>
            <a:pPr algn="ctr"/>
            <a:r>
              <a:rPr lang="en-US" sz="1200" dirty="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dirty="0">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dirty="0">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194666</TotalTime>
  <Words>2422</Words>
  <Application>Microsoft Macintosh PowerPoint</Application>
  <PresentationFormat>Widescreen</PresentationFormat>
  <Paragraphs>1080</Paragraphs>
  <Slides>47</Slides>
  <Notes>19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47</vt:i4>
      </vt:variant>
    </vt:vector>
  </HeadingPairs>
  <TitlesOfParts>
    <vt:vector size="55" baseType="lpstr">
      <vt:lpstr>Arial</vt:lpstr>
      <vt:lpstr>Calibri</vt:lpstr>
      <vt:lpstr>Helvetica</vt:lpstr>
      <vt:lpstr>IBM Plex Sans</vt:lpstr>
      <vt:lpstr>Lucida Grande</vt:lpstr>
      <vt:lpstr>Menlo</vt:lpstr>
      <vt:lpstr>BLANK</vt:lpstr>
      <vt:lpstr>InterConnect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KContainer - HL</vt:lpstr>
      <vt:lpstr>Reefer Container - HL</vt:lpstr>
      <vt:lpstr>Reefer Container - HL</vt:lpstr>
      <vt:lpstr>Command Query Responsibility Segregation Pattern</vt:lpstr>
      <vt:lpstr>IBM Cloud Deployment</vt:lpstr>
      <vt:lpstr>Dependency graph</vt:lpstr>
      <vt:lpstr>Kafka Architecture</vt:lpstr>
      <vt:lpstr>Kafka Topic / Partition/ Replicas</vt:lpstr>
      <vt:lpstr>High Availability: Active – (P/C) Standby</vt:lpstr>
      <vt:lpstr>High Availability: Active - Active</vt:lpstr>
      <vt:lpstr>Solution Run Time</vt:lpstr>
      <vt:lpstr>Remote Access to Kafka Broker</vt:lpstr>
      <vt:lpstr>EDA Landscape</vt:lpstr>
      <vt:lpstr>Container Microservice - KStreams</vt:lpstr>
      <vt:lpstr>Container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Container Management Service</vt:lpstr>
      <vt:lpstr>PowerPoint Presentation</vt:lpstr>
      <vt:lpstr>PowerPoint Presentation</vt:lpstr>
      <vt:lpstr>PowerPoint Presentation</vt:lpstr>
      <vt:lpstr>Container Bounded Context</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2654</cp:revision>
  <cp:lastPrinted>2016-03-10T02:30:19Z</cp:lastPrinted>
  <dcterms:created xsi:type="dcterms:W3CDTF">2015-06-25T15:18:43Z</dcterms:created>
  <dcterms:modified xsi:type="dcterms:W3CDTF">2019-07-19T04:40:14Z</dcterms:modified>
</cp:coreProperties>
</file>